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2" r:id="rId8"/>
    <p:sldId id="261" r:id="rId9"/>
    <p:sldId id="263" r:id="rId10"/>
    <p:sldId id="273" r:id="rId11"/>
    <p:sldId id="264" r:id="rId12"/>
    <p:sldId id="265" r:id="rId13"/>
    <p:sldId id="266" r:id="rId14"/>
    <p:sldId id="267" r:id="rId15"/>
    <p:sldId id="268" r:id="rId16"/>
    <p:sldId id="269" r:id="rId17"/>
    <p:sldId id="274" r:id="rId18"/>
    <p:sldId id="270" r:id="rId19"/>
  </p:sldIdLst>
  <p:sldSz cx="9144000" cy="5715000" type="screen16x1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4C87"/>
    <a:srgbClr val="025198"/>
    <a:srgbClr val="094C89"/>
    <a:srgbClr val="0C788E"/>
    <a:srgbClr val="FFFFFF"/>
    <a:srgbClr val="422C16"/>
    <a:srgbClr val="000099"/>
    <a:srgbClr val="1C1C1C"/>
    <a:srgbClr val="660066"/>
    <a:srgbClr val="000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 varScale="1">
        <p:scale>
          <a:sx n="49" d="100"/>
          <a:sy n="49" d="100"/>
        </p:scale>
        <p:origin x="-90" y="-68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4639E-3803-42B8-989F-B46898E1037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C7BED-51D4-49C2-AA0E-59971BFADB6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431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4D2B7-4E5D-4CB3-9DBF-861949A9142F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88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AFFBE-E66F-42A5-ACE2-4E526CA48F7F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52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ED8AD8-9D92-4968-B345-2856F1CB8332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620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83634-27D6-4377-9EAD-747CC40575F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458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2072B-7656-4FC1-94A3-2B21ED11B71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664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D18A1-6510-4B48-A9DA-50EFE36DDA7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74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4BD39-97AB-47C7-A710-BD5AB63C0FC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02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AA59E-C075-48F5-9437-2020CD7C298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24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2ABF6-D4F4-4D28-BDDD-FCC69EDF0F0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919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6"/>
            <a:ext cx="82296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1"/>
            <a:ext cx="8229600" cy="377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E69B9F-354E-4E29-B647-6DB319FE267F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539750" y="2977886"/>
            <a:ext cx="7992690" cy="453760"/>
          </a:xfrm>
          <a:noFill/>
          <a:ln/>
        </p:spPr>
        <p:txBody>
          <a:bodyPr/>
          <a:lstStyle/>
          <a:p>
            <a:pPr algn="l"/>
            <a:r>
              <a:rPr lang="ru-RU" sz="3600" b="1" dirty="0" smtClean="0"/>
              <a:t>Информационный центр РТСУ</a:t>
            </a:r>
            <a:endParaRPr lang="es-ES" sz="3600" b="1" dirty="0">
              <a:solidFill>
                <a:srgbClr val="1C1C1C"/>
              </a:solidFill>
            </a:endParaRPr>
          </a:p>
        </p:txBody>
      </p:sp>
      <p:sp>
        <p:nvSpPr>
          <p:cNvPr id="2173" name="Rectangle 125"/>
          <p:cNvSpPr>
            <a:spLocks noChangeArrowheads="1"/>
          </p:cNvSpPr>
          <p:nvPr/>
        </p:nvSpPr>
        <p:spPr bwMode="auto">
          <a:xfrm>
            <a:off x="539752" y="3458105"/>
            <a:ext cx="5040313" cy="45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sz="2000" b="1" dirty="0" err="1" smtClean="0">
                <a:solidFill>
                  <a:srgbClr val="1C1C1C"/>
                </a:solidFill>
              </a:rPr>
              <a:t>Ульмасов</a:t>
            </a:r>
            <a:r>
              <a:rPr lang="ru-RU" sz="2000" b="1" dirty="0" smtClean="0">
                <a:solidFill>
                  <a:srgbClr val="1C1C1C"/>
                </a:solidFill>
              </a:rPr>
              <a:t>  Р.У.</a:t>
            </a:r>
            <a:endParaRPr lang="es-ES" sz="2000" b="1" dirty="0">
              <a:solidFill>
                <a:srgbClr val="1C1C1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65840" y="5483510"/>
            <a:ext cx="840383" cy="216024"/>
          </a:xfrm>
          <a:prstGeom prst="rect">
            <a:avLst/>
          </a:prstGeom>
          <a:solidFill>
            <a:srgbClr val="094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1691680" y="4369669"/>
            <a:ext cx="5832647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620718"/>
              </p:ext>
            </p:extLst>
          </p:nvPr>
        </p:nvGraphicFramePr>
        <p:xfrm>
          <a:off x="5273824" y="337220"/>
          <a:ext cx="3762671" cy="4608512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559879"/>
                <a:gridCol w="1202792"/>
              </a:tblGrid>
              <a:tr h="437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Источник трафика</a:t>
                      </a:r>
                      <a:endParaRPr lang="ru-RU" sz="1300" b="1" dirty="0">
                        <a:solidFill>
                          <a:srgbClr val="074C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Визиты</a:t>
                      </a:r>
                      <a:endParaRPr lang="ru-RU" sz="1300" b="1" dirty="0">
                        <a:solidFill>
                          <a:srgbClr val="074C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76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Переходы из поисковых систем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42478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4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Прямые заходы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31789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76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Внутренние переходы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11393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4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Переходы по ссылкам на сайтах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1522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76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Переходы из социальных сетей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1071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4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Не определено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156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4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Переходы с сохранённых страниц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2"/>
          <a:srcRect l="26808" t="52341" r="56457" b="9349"/>
          <a:stretch/>
        </p:blipFill>
        <p:spPr bwMode="auto">
          <a:xfrm>
            <a:off x="1403648" y="265212"/>
            <a:ext cx="3702746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187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778897"/>
              </p:ext>
            </p:extLst>
          </p:nvPr>
        </p:nvGraphicFramePr>
        <p:xfrm>
          <a:off x="1691680" y="344654"/>
          <a:ext cx="3342667" cy="251139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74135"/>
                <a:gridCol w="1068532"/>
              </a:tblGrid>
              <a:tr h="355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Возраст</a:t>
                      </a:r>
                      <a:endParaRPr lang="ru-RU" sz="16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Визиты</a:t>
                      </a:r>
                      <a:endParaRPr lang="ru-RU" sz="16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18‑24 года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31798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25‑34 года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14314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45‑54 года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7351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младше 18 лет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3237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35‑44 года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2594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Остальные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1302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2"/>
          <a:srcRect l="8213" t="41047" r="74267" b="20364"/>
          <a:stretch/>
        </p:blipFill>
        <p:spPr bwMode="auto">
          <a:xfrm>
            <a:off x="5542945" y="409228"/>
            <a:ext cx="3472780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781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908648"/>
              </p:ext>
            </p:extLst>
          </p:nvPr>
        </p:nvGraphicFramePr>
        <p:xfrm>
          <a:off x="5508103" y="337220"/>
          <a:ext cx="3342667" cy="180020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74135"/>
                <a:gridCol w="1068532"/>
              </a:tblGrid>
              <a:tr h="355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Тип устройства</a:t>
                      </a:r>
                      <a:endParaRPr lang="ru-RU" sz="14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Визиты</a:t>
                      </a:r>
                      <a:endParaRPr lang="ru-RU" sz="14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ПК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48791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Смартфоны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37163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Планшеты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2567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ТВ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2"/>
          <a:srcRect l="43877" t="17631" r="38294" b="48192"/>
          <a:stretch/>
        </p:blipFill>
        <p:spPr bwMode="auto">
          <a:xfrm>
            <a:off x="1619672" y="265212"/>
            <a:ext cx="3654152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83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9268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Поисковая </a:t>
            </a:r>
            <a:r>
              <a:rPr lang="ru-RU" sz="3200" b="1" dirty="0">
                <a:solidFill>
                  <a:schemeClr val="bg1"/>
                </a:solidFill>
              </a:rPr>
              <a:t>фраза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9308"/>
            <a:ext cx="3888432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находят нас в поисковых системах интернета?</a:t>
            </a: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rgbClr val="025198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025198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161793" name="Picture 1" descr="C:\Users\Nekruz\Desktop\open-flash-chart-590x3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9468"/>
            <a:ext cx="30352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9297" t="11020" r="22987" b="4132"/>
          <a:stretch/>
        </p:blipFill>
        <p:spPr bwMode="auto">
          <a:xfrm>
            <a:off x="4580295" y="1068710"/>
            <a:ext cx="3959150" cy="4237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98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10796" y="193204"/>
            <a:ext cx="7653536" cy="86409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Сайт в </a:t>
            </a:r>
            <a: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мировых 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рейтингах</a:t>
            </a:r>
            <a:br>
              <a:rPr lang="ru-RU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Результаты рейтинга «</a:t>
            </a:r>
            <a:r>
              <a:rPr lang="ru-RU" sz="2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Webometrics</a:t>
            </a:r>
            <a:r>
              <a:rPr lang="ru-RU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 за 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январь 2018 </a:t>
            </a:r>
            <a:r>
              <a:rPr lang="ru-RU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ru-RU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745432" y="1264712"/>
            <a:ext cx="7056784" cy="332098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Рейтинг </a:t>
            </a:r>
            <a:r>
              <a:rPr lang="ru-RU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Webometrics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рассчитывается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группой </a:t>
            </a:r>
            <a:r>
              <a:rPr lang="ru-RU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Cybermetrics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Национального Исследовательского Совета (Испания). Рейтинг вуза определяется, исходя из оценки содержания и популярности вузовских веб-сайтов, а также влиятельности в Интернет-пространстве. Данные рейтинга рассчитываются два раза в год – в июле и январе. В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январе 2018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года в рейтинг были включены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университетов Республики Таджикистан.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855788" y="4418271"/>
            <a:ext cx="6820668" cy="1123444"/>
            <a:chOff x="1567756" y="4240520"/>
            <a:chExt cx="7899832" cy="1301195"/>
          </a:xfrm>
        </p:grpSpPr>
        <p:pic>
          <p:nvPicPr>
            <p:cNvPr id="162818" name="Picture 2" descr="http://i.stack.imgur.com/SzO5i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17" t="12106" r="17782" b="22208"/>
            <a:stretch/>
          </p:blipFill>
          <p:spPr bwMode="auto">
            <a:xfrm>
              <a:off x="1567756" y="4247331"/>
              <a:ext cx="2644204" cy="1294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i.stack.imgur.com/SzO5i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17" t="12106" r="17782" b="22208"/>
            <a:stretch/>
          </p:blipFill>
          <p:spPr bwMode="auto">
            <a:xfrm>
              <a:off x="4217062" y="4240520"/>
              <a:ext cx="2644204" cy="1294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i.stack.imgur.com/SzO5i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17" t="12106" r="17782" b="22208"/>
            <a:stretch/>
          </p:blipFill>
          <p:spPr bwMode="auto">
            <a:xfrm>
              <a:off x="6823384" y="4240520"/>
              <a:ext cx="2644204" cy="1294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4857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10796" y="193204"/>
            <a:ext cx="7653536" cy="864096"/>
          </a:xfrm>
        </p:spPr>
        <p:txBody>
          <a:bodyPr/>
          <a:lstStyle/>
          <a:p>
            <a: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Рейтинг сайта РТСУ</a:t>
            </a:r>
            <a:endParaRPr lang="ru-RU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475656" y="1192704"/>
            <a:ext cx="7326560" cy="3320980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Место </a:t>
            </a:r>
            <a:r>
              <a:rPr lang="ru-RU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рейтинге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мира– </a:t>
            </a:r>
            <a:r>
              <a:rPr lang="ru-RU" sz="2000" b="1" dirty="0" smtClean="0"/>
              <a:t>16017 </a:t>
            </a:r>
            <a:r>
              <a:rPr lang="ru-RU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 </a:t>
            </a:r>
            <a:r>
              <a:rPr lang="ru-RU" sz="2000" b="1" dirty="0"/>
              <a:t>27764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(до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31.01.2018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</a:t>
            </a:r>
            <a:r>
              <a:rPr lang="ru-RU" sz="2000" dirty="0"/>
              <a:t>и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en-US" sz="2000" dirty="0" smtClean="0"/>
              <a:t>1</a:t>
            </a:r>
            <a:r>
              <a:rPr lang="ru-RU" sz="2000" dirty="0" smtClean="0"/>
              <a:t>6115</a:t>
            </a:r>
            <a:r>
              <a:rPr lang="ru-RU" sz="2000" b="1" dirty="0" smtClean="0"/>
              <a:t>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месте)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Место в рейтинге Азии </a:t>
            </a:r>
            <a:r>
              <a:rPr lang="ru-RU" sz="2000" b="1" dirty="0"/>
              <a:t>– </a:t>
            </a:r>
            <a:r>
              <a:rPr lang="ru-RU" sz="2000" b="1" dirty="0" smtClean="0"/>
              <a:t>6624 </a:t>
            </a:r>
            <a:r>
              <a:rPr lang="ru-RU" sz="2000" b="1" dirty="0"/>
              <a:t>из </a:t>
            </a:r>
            <a:r>
              <a:rPr lang="ru-RU" sz="2000" b="1" dirty="0" smtClean="0"/>
              <a:t>12927 </a:t>
            </a:r>
            <a:r>
              <a:rPr lang="ru-RU" sz="2000" dirty="0"/>
              <a:t>(до </a:t>
            </a:r>
            <a:r>
              <a:rPr lang="ru-RU" sz="2000" dirty="0" smtClean="0"/>
              <a:t>31.01.2018 </a:t>
            </a:r>
            <a:r>
              <a:rPr lang="ru-RU" sz="2000" dirty="0" smtClean="0"/>
              <a:t>были </a:t>
            </a:r>
            <a:r>
              <a:rPr lang="ru-RU" sz="2000" dirty="0"/>
              <a:t>в </a:t>
            </a:r>
            <a:r>
              <a:rPr lang="ru-RU" sz="2000" dirty="0" smtClean="0"/>
              <a:t>6639</a:t>
            </a:r>
            <a:r>
              <a:rPr lang="ru-RU" sz="2000" b="1" dirty="0" smtClean="0"/>
              <a:t> </a:t>
            </a:r>
            <a:r>
              <a:rPr lang="ru-RU" sz="2000" dirty="0"/>
              <a:t>месте</a:t>
            </a:r>
            <a:r>
              <a:rPr lang="ru-RU" sz="2000" dirty="0" smtClean="0"/>
              <a:t>)</a:t>
            </a:r>
            <a:r>
              <a:rPr lang="en-US" sz="2000" dirty="0" smtClean="0"/>
              <a:t>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(вузы 46 стран)</a:t>
            </a:r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первом месте Университет Токио)</a:t>
            </a:r>
          </a:p>
        </p:txBody>
      </p:sp>
      <p:pic>
        <p:nvPicPr>
          <p:cNvPr id="163843" name="Picture 3" descr="C:\Users\Nekruz\Desktop\statistic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" t="14213" r="44657" b="6815"/>
          <a:stretch/>
        </p:blipFill>
        <p:spPr bwMode="auto">
          <a:xfrm flipH="1">
            <a:off x="4261656" y="3145532"/>
            <a:ext cx="4018270" cy="2255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18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628056" y="5305772"/>
            <a:ext cx="7264424" cy="273629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*(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</a:t>
            </a:r>
            <a:r>
              <a:rPr lang="ru-RU" sz="1200" dirty="0" smtClean="0"/>
              <a:t>3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1.0</a:t>
            </a:r>
            <a:r>
              <a:rPr lang="ru-RU" sz="1200" dirty="0" smtClean="0"/>
              <a:t>1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.2018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 на </a:t>
            </a:r>
            <a:r>
              <a:rPr lang="ru-RU" sz="1200" dirty="0" smtClean="0"/>
              <a:t>6639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-месте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 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12927)</a:t>
            </a:r>
            <a:endParaRPr lang="ru-RU" sz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1619672" y="193205"/>
            <a:ext cx="7334944" cy="50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000" b="1" dirty="0" smtClean="0"/>
              <a:t>*Место в рейтинге Азии – 6639 из 13046.</a:t>
            </a:r>
            <a:endParaRPr lang="ru-RU" sz="2000" dirty="0"/>
          </a:p>
        </p:txBody>
      </p:sp>
      <p:pic>
        <p:nvPicPr>
          <p:cNvPr id="14" name="Picture 2" descr="C:\Users\Nekruz\Desktop\2012051503charts-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4" r="22003"/>
          <a:stretch/>
        </p:blipFill>
        <p:spPr bwMode="auto">
          <a:xfrm>
            <a:off x="6876256" y="3577580"/>
            <a:ext cx="2018722" cy="193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976" y="581003"/>
            <a:ext cx="5372280" cy="443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75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628056" y="5305772"/>
            <a:ext cx="7264424" cy="273629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*(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31.01.2018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 на </a:t>
            </a:r>
            <a:r>
              <a:rPr lang="ru-RU" sz="1200" dirty="0" smtClean="0"/>
              <a:t>2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-месте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 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ru-RU" sz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1619672" y="193205"/>
            <a:ext cx="7334944" cy="50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000" b="1" dirty="0" smtClean="0"/>
              <a:t>*Место в рейтинге Таджикистана – </a:t>
            </a:r>
            <a:r>
              <a:rPr lang="en-US" sz="2000" b="1" dirty="0" smtClean="0"/>
              <a:t>2</a:t>
            </a:r>
            <a:r>
              <a:rPr lang="ru-RU" sz="2000" b="1" dirty="0" smtClean="0"/>
              <a:t> из 14.</a:t>
            </a:r>
            <a:endParaRPr lang="ru-RU" sz="2000" dirty="0"/>
          </a:p>
        </p:txBody>
      </p:sp>
      <p:pic>
        <p:nvPicPr>
          <p:cNvPr id="14" name="Picture 2" descr="C:\Users\Nekruz\Desktop\2012051503charts-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4" r="22003"/>
          <a:stretch/>
        </p:blipFill>
        <p:spPr bwMode="auto">
          <a:xfrm>
            <a:off x="6876256" y="3577580"/>
            <a:ext cx="2018722" cy="193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дмин\Desktop\Снимо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61498"/>
            <a:ext cx="4986186" cy="468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61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9268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Информационный центр РТСУ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225652"/>
            <a:ext cx="3888432" cy="1008112"/>
          </a:xfrm>
        </p:spPr>
        <p:txBody>
          <a:bodyPr anchor="b"/>
          <a:lstStyle/>
          <a:p>
            <a:pPr marL="0" indent="0">
              <a:buNone/>
            </a:pPr>
            <a:r>
              <a:rPr lang="en-US" sz="1600" dirty="0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www.rtsu.tj</a:t>
            </a:r>
            <a:endParaRPr lang="ru-RU" sz="1600" dirty="0" smtClean="0">
              <a:solidFill>
                <a:srgbClr val="074C87"/>
              </a:solidFill>
              <a:latin typeface="+mj-lt"/>
              <a:cs typeface="Courier New" pitchFamily="49" charset="0"/>
            </a:endParaRPr>
          </a:p>
          <a:p>
            <a:pPr marL="0" indent="0">
              <a:buNone/>
            </a:pPr>
            <a:r>
              <a:rPr lang="ru-RU" sz="1600" dirty="0" err="1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Ульмасов</a:t>
            </a:r>
            <a:r>
              <a:rPr lang="ru-RU" sz="1600" dirty="0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 Р.У.</a:t>
            </a:r>
          </a:p>
          <a:p>
            <a:pPr marL="0" indent="0">
              <a:buNone/>
            </a:pPr>
            <a:r>
              <a:rPr lang="ru-RU" sz="1600" dirty="0" err="1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Джабаров</a:t>
            </a:r>
            <a:r>
              <a:rPr lang="ru-RU" sz="1600" dirty="0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 А.З.</a:t>
            </a:r>
            <a:endParaRPr lang="ru-RU" sz="1600" dirty="0">
              <a:solidFill>
                <a:srgbClr val="074C87"/>
              </a:solidFill>
              <a:latin typeface="+mj-lt"/>
              <a:cs typeface="Courier New" pitchFamily="49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-2932" y="1942292"/>
            <a:ext cx="9144000" cy="7692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sz="4800" b="1" dirty="0" smtClean="0">
                <a:solidFill>
                  <a:srgbClr val="074C87"/>
                </a:solidFill>
              </a:rPr>
              <a:t>Спасибо за внимание!</a:t>
            </a:r>
            <a:endParaRPr lang="ru-RU" sz="4800" dirty="0">
              <a:solidFill>
                <a:srgbClr val="074C87"/>
              </a:solidFill>
            </a:endParaRPr>
          </a:p>
        </p:txBody>
      </p:sp>
      <p:pic>
        <p:nvPicPr>
          <p:cNvPr id="11" name="Picture 2" descr="C:\Users\Nekruz\Desktop\statistics-stats-backgrounds-wallpaper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9" t="27173"/>
          <a:stretch/>
        </p:blipFill>
        <p:spPr bwMode="auto">
          <a:xfrm>
            <a:off x="6538766" y="3145532"/>
            <a:ext cx="2197398" cy="221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62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2"/>
            <a:ext cx="9144000" cy="817562"/>
          </a:xfrm>
          <a:solidFill>
            <a:srgbClr val="094C89"/>
          </a:solidFill>
        </p:spPr>
        <p:txBody>
          <a:bodyPr/>
          <a:lstStyle/>
          <a:p>
            <a:r>
              <a:rPr lang="ru-RU" sz="2400" dirty="0" smtClean="0">
                <a:solidFill>
                  <a:srgbClr val="FFFFFF"/>
                </a:solidFill>
              </a:rPr>
              <a:t>Деятельность сайта </a:t>
            </a:r>
            <a:r>
              <a:rPr lang="ru-RU" sz="2400" dirty="0">
                <a:solidFill>
                  <a:srgbClr val="FFFFFF"/>
                </a:solidFill>
              </a:rPr>
              <a:t>з</a:t>
            </a:r>
            <a:r>
              <a:rPr lang="ru-RU" sz="2400" dirty="0" smtClean="0">
                <a:solidFill>
                  <a:srgbClr val="FFFFFF"/>
                </a:solidFill>
              </a:rPr>
              <a:t>а </a:t>
            </a:r>
            <a:r>
              <a:rPr lang="ru-RU" sz="2400" dirty="0">
                <a:solidFill>
                  <a:srgbClr val="FFFFFF"/>
                </a:solidFill>
              </a:rPr>
              <a:t>период с </a:t>
            </a:r>
            <a:r>
              <a:rPr lang="ru-RU" sz="2400" dirty="0" smtClean="0">
                <a:solidFill>
                  <a:srgbClr val="FFFFFF"/>
                </a:solidFill>
              </a:rPr>
              <a:t>2017-01-01 </a:t>
            </a:r>
            <a:r>
              <a:rPr lang="ru-RU" sz="2400" dirty="0">
                <a:solidFill>
                  <a:srgbClr val="FFFFFF"/>
                </a:solidFill>
              </a:rPr>
              <a:t>по </a:t>
            </a:r>
            <a:r>
              <a:rPr lang="ru-RU" sz="2400" dirty="0" smtClean="0">
                <a:solidFill>
                  <a:srgbClr val="FFFFFF"/>
                </a:solidFill>
              </a:rPr>
              <a:t>2017-12-31. </a:t>
            </a: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985292"/>
            <a:ext cx="7344816" cy="4104456"/>
          </a:xfrm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Были размещены: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820 </a:t>
            </a:r>
            <a:r>
              <a:rPr lang="ru-RU" sz="1600" dirty="0">
                <a:latin typeface="+mn-lt"/>
                <a:ea typeface="+mn-ea"/>
                <a:cs typeface="+mn-cs"/>
              </a:rPr>
              <a:t>новостей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49 </a:t>
            </a:r>
            <a:r>
              <a:rPr lang="ru-RU" sz="1600" dirty="0">
                <a:latin typeface="+mn-lt"/>
                <a:ea typeface="+mn-ea"/>
                <a:cs typeface="+mn-cs"/>
              </a:rPr>
              <a:t>объявлений, 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120 </a:t>
            </a:r>
            <a:r>
              <a:rPr lang="ru-RU" sz="1600" dirty="0">
                <a:latin typeface="+mn-lt"/>
                <a:ea typeface="+mn-ea"/>
                <a:cs typeface="+mn-cs"/>
              </a:rPr>
              <a:t>мероприятий, </a:t>
            </a:r>
          </a:p>
          <a:p>
            <a:pPr marL="539750" lvl="0"/>
            <a:r>
              <a:rPr lang="ru-RU" sz="1600" dirty="0" smtClean="0"/>
              <a:t>50</a:t>
            </a:r>
            <a:r>
              <a:rPr lang="ru-RU" sz="1600" dirty="0" smtClean="0">
                <a:latin typeface="+mn-lt"/>
                <a:ea typeface="+mn-ea"/>
                <a:cs typeface="+mn-cs"/>
              </a:rPr>
              <a:t> </a:t>
            </a:r>
            <a:r>
              <a:rPr lang="ru-RU" sz="1600" dirty="0">
                <a:latin typeface="+mn-lt"/>
                <a:ea typeface="+mn-ea"/>
                <a:cs typeface="+mn-cs"/>
              </a:rPr>
              <a:t>сотрудника (фото, биография сотрудников кафедр), 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11 </a:t>
            </a:r>
            <a:r>
              <a:rPr lang="ru-RU" sz="1600" dirty="0" smtClean="0"/>
              <a:t>размещений </a:t>
            </a:r>
            <a:r>
              <a:rPr lang="ru-RU" sz="1600" dirty="0"/>
              <a:t>отзывов диссертаций, </a:t>
            </a:r>
          </a:p>
          <a:p>
            <a:pPr marL="539750" lvl="0"/>
            <a:r>
              <a:rPr lang="ru-RU" sz="1600" dirty="0" smtClean="0"/>
              <a:t>11 </a:t>
            </a:r>
            <a:r>
              <a:rPr lang="ru-RU" sz="1600" dirty="0"/>
              <a:t>о</a:t>
            </a:r>
            <a:r>
              <a:rPr lang="ru-RU" sz="1600" dirty="0" smtClean="0"/>
              <a:t>бъявлений о защите, </a:t>
            </a:r>
          </a:p>
          <a:p>
            <a:pPr marL="539750" lvl="0"/>
            <a:r>
              <a:rPr lang="ru-RU" sz="1600" dirty="0" smtClean="0"/>
              <a:t>12 </a:t>
            </a:r>
            <a:r>
              <a:rPr lang="ru-RU" sz="1600" dirty="0" smtClean="0"/>
              <a:t>размещений итогов защиты  </a:t>
            </a:r>
          </a:p>
          <a:p>
            <a:pPr marL="539750" lvl="0"/>
            <a:r>
              <a:rPr lang="ru-RU" sz="1600" dirty="0" smtClean="0"/>
              <a:t>10 </a:t>
            </a:r>
            <a:r>
              <a:rPr lang="ru-RU" sz="1600" dirty="0" smtClean="0"/>
              <a:t>размещений диссертаций и отзывов научного руководителя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193 </a:t>
            </a:r>
            <a:r>
              <a:rPr lang="ru-RU" sz="1600" dirty="0">
                <a:latin typeface="+mn-lt"/>
                <a:ea typeface="+mn-ea"/>
                <a:cs typeface="+mn-cs"/>
              </a:rPr>
              <a:t>статей в </a:t>
            </a:r>
            <a:r>
              <a:rPr lang="ru-RU" sz="1600" dirty="0" smtClean="0"/>
              <a:t>5</a:t>
            </a:r>
            <a:r>
              <a:rPr lang="ru-RU" sz="1600" dirty="0" smtClean="0">
                <a:latin typeface="+mn-lt"/>
                <a:ea typeface="+mn-ea"/>
                <a:cs typeface="+mn-cs"/>
              </a:rPr>
              <a:t> </a:t>
            </a:r>
            <a:r>
              <a:rPr lang="ru-RU" sz="1600" dirty="0">
                <a:latin typeface="+mn-lt"/>
                <a:ea typeface="+mn-ea"/>
                <a:cs typeface="+mn-cs"/>
              </a:rPr>
              <a:t>вестниках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50 </a:t>
            </a:r>
            <a:r>
              <a:rPr lang="ru-RU" sz="1600" dirty="0">
                <a:latin typeface="+mn-lt"/>
                <a:ea typeface="+mn-ea"/>
                <a:cs typeface="+mn-cs"/>
              </a:rPr>
              <a:t>мероприятий воспитательной работы (Воспитательная работа</a:t>
            </a:r>
            <a:r>
              <a:rPr lang="ru-RU" sz="1600" dirty="0" smtClean="0">
                <a:latin typeface="+mn-lt"/>
                <a:ea typeface="+mn-ea"/>
                <a:cs typeface="+mn-cs"/>
              </a:rPr>
              <a:t>)</a:t>
            </a:r>
          </a:p>
          <a:p>
            <a:pPr marL="539750"/>
            <a:r>
              <a:rPr lang="ru-RU" sz="1600" dirty="0" smtClean="0"/>
              <a:t>5 </a:t>
            </a:r>
            <a:r>
              <a:rPr lang="ru-RU" sz="1600" dirty="0"/>
              <a:t>объявление по стипендиальной </a:t>
            </a:r>
            <a:r>
              <a:rPr lang="ru-RU" sz="1600" dirty="0" smtClean="0"/>
              <a:t>программе</a:t>
            </a:r>
            <a:endParaRPr lang="ru-RU" sz="1600" dirty="0"/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solidFill>
            <a:srgbClr val="094C89"/>
          </a:solidFill>
          <a:ln>
            <a:noFill/>
          </a:ln>
          <a:effectLst/>
        </p:spPr>
        <p:txBody>
          <a:bodyPr anchor="t"/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FFFFFF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106502" name="Picture 6" descr="Image result for ch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3320" r="10981" b="4193"/>
          <a:stretch/>
        </p:blipFill>
        <p:spPr bwMode="auto">
          <a:xfrm>
            <a:off x="6980662" y="1330713"/>
            <a:ext cx="1672683" cy="159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985292"/>
            <a:ext cx="7344816" cy="4104456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1600" b="1" dirty="0" smtClean="0">
                <a:latin typeface="+mn-lt"/>
                <a:ea typeface="+mn-ea"/>
                <a:cs typeface="+mn-cs"/>
              </a:rPr>
              <a:t>Созданы </a:t>
            </a:r>
            <a:r>
              <a:rPr lang="ru-RU" sz="1600" b="1" dirty="0">
                <a:latin typeface="+mn-lt"/>
                <a:ea typeface="+mn-ea"/>
                <a:cs typeface="+mn-cs"/>
              </a:rPr>
              <a:t>и заполнены </a:t>
            </a:r>
            <a:r>
              <a:rPr lang="ru-RU" sz="1600" b="1" dirty="0" smtClean="0">
                <a:latin typeface="+mn-lt"/>
                <a:ea typeface="+mn-ea"/>
                <a:cs typeface="+mn-cs"/>
              </a:rPr>
              <a:t>~1000 </a:t>
            </a:r>
            <a:r>
              <a:rPr lang="ru-RU" sz="1600" b="1" dirty="0">
                <a:latin typeface="+mn-lt"/>
                <a:ea typeface="+mn-ea"/>
                <a:cs typeface="+mn-cs"/>
              </a:rPr>
              <a:t>статических страниц</a:t>
            </a:r>
            <a:r>
              <a:rPr lang="ru-RU" sz="1600" b="1" dirty="0" smtClean="0"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None/>
            </a:pPr>
            <a:r>
              <a:rPr lang="ru-RU" sz="1600" b="1" dirty="0" smtClean="0"/>
              <a:t>Обновлена информация во всех разделах и подразделах, в том числе информация:</a:t>
            </a:r>
          </a:p>
          <a:p>
            <a:r>
              <a:rPr lang="ru-RU" sz="1600" dirty="0" smtClean="0"/>
              <a:t>по разделу «Поступающим»</a:t>
            </a:r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«Обучающимся»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«Университет»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«Факультеты» (Деканат, Кафедры)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«Наука»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«Международная деятельность»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«Воспитательная работа»</a:t>
            </a:r>
            <a:endParaRPr lang="ru-RU" sz="1600" dirty="0" smtClean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ru-RU" sz="1600" b="1" dirty="0" smtClean="0"/>
              <a:t>Обновлено </a:t>
            </a:r>
            <a:r>
              <a:rPr lang="ru-RU" sz="1600" b="1" dirty="0" smtClean="0"/>
              <a:t>~910статических </a:t>
            </a:r>
            <a:r>
              <a:rPr lang="ru-RU" sz="1600" b="1" dirty="0"/>
              <a:t>страниц.</a:t>
            </a:r>
          </a:p>
          <a:p>
            <a:pPr marL="0" indent="0">
              <a:buNone/>
            </a:pPr>
            <a:endParaRPr lang="ru-RU" sz="16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solidFill>
            <a:srgbClr val="094C89"/>
          </a:solidFill>
          <a:ln>
            <a:noFill/>
          </a:ln>
          <a:effectLst/>
        </p:spPr>
        <p:txBody>
          <a:bodyPr anchor="t"/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FFFFFF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106502" name="Picture 6" descr="Image result for ch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3320" r="10981" b="4193"/>
          <a:stretch/>
        </p:blipFill>
        <p:spPr bwMode="auto">
          <a:xfrm>
            <a:off x="7164288" y="1633364"/>
            <a:ext cx="1672683" cy="159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2"/>
            <a:ext cx="9144000" cy="817562"/>
          </a:xfrm>
          <a:solidFill>
            <a:srgbClr val="094C89"/>
          </a:solidFill>
        </p:spPr>
        <p:txBody>
          <a:bodyPr/>
          <a:lstStyle/>
          <a:p>
            <a:r>
              <a:rPr lang="ru-RU" sz="2400" dirty="0" smtClean="0">
                <a:solidFill>
                  <a:srgbClr val="FFFFFF"/>
                </a:solidFill>
              </a:rPr>
              <a:t>Деятельность сайта </a:t>
            </a:r>
            <a:r>
              <a:rPr lang="ru-RU" sz="2400" dirty="0">
                <a:solidFill>
                  <a:srgbClr val="FFFFFF"/>
                </a:solidFill>
              </a:rPr>
              <a:t>з</a:t>
            </a:r>
            <a:r>
              <a:rPr lang="ru-RU" sz="2400" dirty="0" smtClean="0">
                <a:solidFill>
                  <a:srgbClr val="FFFFFF"/>
                </a:solidFill>
              </a:rPr>
              <a:t>а </a:t>
            </a:r>
            <a:r>
              <a:rPr lang="ru-RU" sz="2400" dirty="0">
                <a:solidFill>
                  <a:srgbClr val="FFFFFF"/>
                </a:solidFill>
              </a:rPr>
              <a:t>период с </a:t>
            </a:r>
            <a:r>
              <a:rPr lang="ru-RU" sz="2400" dirty="0" smtClean="0">
                <a:solidFill>
                  <a:srgbClr val="FFFFFF"/>
                </a:solidFill>
              </a:rPr>
              <a:t>2017-01-01 </a:t>
            </a:r>
            <a:r>
              <a:rPr lang="ru-RU" sz="2400" dirty="0">
                <a:solidFill>
                  <a:srgbClr val="FFFFFF"/>
                </a:solidFill>
              </a:rPr>
              <a:t>по </a:t>
            </a:r>
            <a:r>
              <a:rPr lang="ru-RU" sz="2400" dirty="0" smtClean="0">
                <a:solidFill>
                  <a:srgbClr val="FFFFFF"/>
                </a:solidFill>
              </a:rPr>
              <a:t>2017-12-31. </a:t>
            </a:r>
            <a:endParaRPr lang="ru-RU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2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2666" y="337220"/>
            <a:ext cx="7653536" cy="864096"/>
          </a:xfrm>
        </p:spPr>
        <p:txBody>
          <a:bodyPr/>
          <a:lstStyle/>
          <a:p>
            <a:r>
              <a:rPr lang="ru-RU" sz="3600" b="1" dirty="0">
                <a:solidFill>
                  <a:schemeClr val="tx2"/>
                </a:solidFill>
              </a:rPr>
              <a:t>Закаченные файлы </a:t>
            </a:r>
            <a:r>
              <a:rPr lang="ru-RU" sz="3600" b="1" dirty="0" smtClean="0">
                <a:solidFill>
                  <a:schemeClr val="tx2"/>
                </a:solidFill>
              </a:rPr>
              <a:t>на </a:t>
            </a:r>
            <a:r>
              <a:rPr lang="ru-RU" sz="3600" b="1" dirty="0">
                <a:solidFill>
                  <a:schemeClr val="tx2"/>
                </a:solidFill>
              </a:rPr>
              <a:t>сайт для публичного пользования</a:t>
            </a:r>
            <a:r>
              <a:rPr lang="ru-RU" sz="3600" b="1" dirty="0" smtClean="0">
                <a:solidFill>
                  <a:schemeClr val="tx2"/>
                </a:solidFill>
              </a:rPr>
              <a:t>:</a:t>
            </a:r>
            <a:endParaRPr lang="ru-RU" sz="3600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288591"/>
              </p:ext>
            </p:extLst>
          </p:nvPr>
        </p:nvGraphicFramePr>
        <p:xfrm>
          <a:off x="1691681" y="1633364"/>
          <a:ext cx="6912767" cy="954148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924901"/>
                <a:gridCol w="803290"/>
                <a:gridCol w="1296144"/>
                <a:gridCol w="1171158"/>
                <a:gridCol w="1626175"/>
                <a:gridCol w="1091099"/>
              </a:tblGrid>
              <a:tr h="477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Аудио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Видео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Фотографии</a:t>
                      </a:r>
                      <a:endParaRPr lang="ru-RU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Документы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Презентации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Архивы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</a:tr>
              <a:tr h="477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127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10496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1941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53604" name="Picture 4" descr="C:\Users\Nekruz\Desktop\Estadistic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73523"/>
            <a:ext cx="4508243" cy="235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1316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600" dirty="0">
                <a:solidFill>
                  <a:srgbClr val="FFFFFF"/>
                </a:solidFill>
              </a:rPr>
              <a:t>Пользователями сайта произведены: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5331"/>
            <a:ext cx="8147248" cy="3528393"/>
          </a:xfrm>
        </p:spPr>
        <p:txBody>
          <a:bodyPr/>
          <a:lstStyle/>
          <a:p>
            <a:r>
              <a:rPr lang="ru-RU" b="1" dirty="0" smtClean="0">
                <a:solidFill>
                  <a:srgbClr val="074C87"/>
                </a:solidFill>
                <a:latin typeface="+mn-lt"/>
                <a:ea typeface="+mn-ea"/>
                <a:cs typeface="+mn-cs"/>
              </a:rPr>
              <a:t>~11393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поисков на сайте (поиск внутри сайта РТСУ)</a:t>
            </a:r>
          </a:p>
          <a:p>
            <a:r>
              <a:rPr lang="ru-RU" b="1" dirty="0" smtClean="0">
                <a:solidFill>
                  <a:srgbClr val="074C87"/>
                </a:solidFill>
                <a:latin typeface="+mn-lt"/>
                <a:ea typeface="+mn-ea"/>
                <a:cs typeface="+mn-cs"/>
              </a:rPr>
              <a:t>~42475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поисковых переходов (из поисковых систем в интернете)</a:t>
            </a:r>
          </a:p>
          <a:p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период </a:t>
            </a:r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</a:t>
            </a:r>
            <a:r>
              <a:rPr lang="ru-RU" i="1" dirty="0" smtClean="0"/>
              <a:t>2017-01-01 </a:t>
            </a:r>
            <a:r>
              <a:rPr lang="ru-RU" i="1" dirty="0"/>
              <a:t>по </a:t>
            </a:r>
            <a:r>
              <a:rPr lang="ru-RU" i="1" dirty="0" smtClean="0"/>
              <a:t>2017-12-31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сайт посещен </a:t>
            </a:r>
            <a:r>
              <a:rPr lang="ru-RU" b="1" dirty="0" smtClean="0">
                <a:solidFill>
                  <a:srgbClr val="074C87"/>
                </a:solidFill>
              </a:rPr>
              <a:t>88524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раз.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solidFill>
            <a:srgbClr val="094C89"/>
          </a:solidFill>
          <a:ln>
            <a:noFill/>
          </a:ln>
          <a:effectLst/>
        </p:spPr>
        <p:txBody>
          <a:bodyPr anchor="t"/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FFFFFF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0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9268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200" dirty="0">
                <a:solidFill>
                  <a:srgbClr val="FFFFFF"/>
                </a:solidFill>
              </a:rPr>
              <a:t>Часто посещаемые страницы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057301"/>
            <a:ext cx="4032448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Общее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количество уникальных посещений свыше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11000</a:t>
            </a: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566306"/>
              </p:ext>
            </p:extLst>
          </p:nvPr>
        </p:nvGraphicFramePr>
        <p:xfrm>
          <a:off x="323528" y="985292"/>
          <a:ext cx="4248473" cy="4508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682"/>
                <a:gridCol w="2769807"/>
                <a:gridCol w="1137984"/>
              </a:tblGrid>
              <a:tr h="233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70" marR="58570" marT="0" marB="0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Страницы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70" marR="5857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Просмотры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70" marR="5857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Главная страница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76495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Факультеты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11808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Поступающим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6694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Обучающимся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6670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82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Юридический факультет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5555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Факультет ИМО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5062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Новости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4773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Абитуриентам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4347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Филологический факультет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4177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Экономический факультет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3686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образования и науки РТ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3680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Объявления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3523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Факультет Управления и ИТ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3470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Университет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3274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оплаты за обучение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2757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54625" name="Picture 1" descr="C:\Users\Nekruz\Desktop\stat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17754" r="14420" b="11297"/>
          <a:stretch/>
        </p:blipFill>
        <p:spPr bwMode="auto">
          <a:xfrm>
            <a:off x="5004047" y="2497459"/>
            <a:ext cx="3879757" cy="2996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pPr algn="r"/>
            <a:r>
              <a:rPr lang="en-US" sz="1400" b="1" dirty="0" smtClean="0">
                <a:solidFill>
                  <a:srgbClr val="025198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025198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0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7220"/>
            <a:ext cx="8496944" cy="592460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Посетители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(среднее количество посетителей – </a:t>
            </a:r>
            <a:r>
              <a:rPr lang="ru-RU" sz="1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250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день)</a:t>
            </a:r>
            <a:endParaRPr lang="ru-RU" sz="3600" dirty="0"/>
          </a:p>
        </p:txBody>
      </p:sp>
      <p:sp>
        <p:nvSpPr>
          <p:cNvPr id="6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pPr algn="r"/>
            <a:r>
              <a:rPr lang="en-US" sz="1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accent6">
                  <a:lumMod val="60000"/>
                  <a:lumOff val="40000"/>
                </a:schemeClr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39552" y="913284"/>
            <a:ext cx="8496944" cy="37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sz="1400" i="1" dirty="0" smtClean="0"/>
              <a:t>(01 </a:t>
            </a:r>
            <a:r>
              <a:rPr lang="ru-RU" sz="1400" i="1" dirty="0" smtClean="0"/>
              <a:t>января </a:t>
            </a:r>
            <a:r>
              <a:rPr lang="ru-RU" sz="1400" i="1" dirty="0" smtClean="0"/>
              <a:t>2017 года – </a:t>
            </a:r>
            <a:r>
              <a:rPr lang="ru-RU" sz="1400" i="1" dirty="0" smtClean="0"/>
              <a:t>31 декабря 2017 </a:t>
            </a:r>
            <a:r>
              <a:rPr lang="ru-RU" sz="1400" i="1" dirty="0" smtClean="0"/>
              <a:t>года)</a:t>
            </a:r>
            <a:endParaRPr lang="ru-RU" sz="3200" i="1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9453" t="22589" r="1085" b="10430"/>
          <a:stretch/>
        </p:blipFill>
        <p:spPr bwMode="auto">
          <a:xfrm>
            <a:off x="179512" y="1345332"/>
            <a:ext cx="8856984" cy="3889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53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pPr algn="r"/>
            <a:r>
              <a:rPr lang="en-US" sz="1400" b="1" dirty="0" smtClean="0">
                <a:solidFill>
                  <a:srgbClr val="00B050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00B050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26376" y="725066"/>
            <a:ext cx="8496944" cy="37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sz="1400" i="1" dirty="0" smtClean="0"/>
              <a:t>(01 </a:t>
            </a:r>
            <a:r>
              <a:rPr lang="ru-RU" sz="1400" i="1" dirty="0" smtClean="0"/>
              <a:t>января </a:t>
            </a:r>
            <a:r>
              <a:rPr lang="ru-RU" sz="1400" i="1" dirty="0" smtClean="0"/>
              <a:t>2017 года – </a:t>
            </a:r>
            <a:r>
              <a:rPr lang="ru-RU" sz="1400" i="1" dirty="0" smtClean="0"/>
              <a:t>31 декабря 2017 </a:t>
            </a:r>
            <a:r>
              <a:rPr lang="ru-RU" sz="1400" i="1" dirty="0" smtClean="0"/>
              <a:t>года)</a:t>
            </a:r>
            <a:endParaRPr lang="ru-RU" sz="3200" i="1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9766" t="11846" r="18915" b="23382"/>
          <a:stretch/>
        </p:blipFill>
        <p:spPr bwMode="auto">
          <a:xfrm>
            <a:off x="526376" y="1290637"/>
            <a:ext cx="7934056" cy="3655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00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418531" y="273249"/>
            <a:ext cx="2281089" cy="37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sz="1400" i="1" dirty="0"/>
              <a:t>(01 </a:t>
            </a:r>
            <a:r>
              <a:rPr lang="ru-RU" sz="1400" i="1" dirty="0" smtClean="0"/>
              <a:t>января </a:t>
            </a:r>
            <a:r>
              <a:rPr lang="ru-RU" sz="1400" i="1" dirty="0"/>
              <a:t>2017 года – </a:t>
            </a:r>
            <a:r>
              <a:rPr lang="ru-RU" sz="1400" i="1" dirty="0" smtClean="0"/>
              <a:t>31 декабря 2017 </a:t>
            </a:r>
            <a:r>
              <a:rPr lang="ru-RU" sz="1400" i="1" dirty="0"/>
              <a:t>года)</a:t>
            </a:r>
            <a:endParaRPr lang="ru-RU" sz="3200" i="1" dirty="0"/>
          </a:p>
        </p:txBody>
      </p:sp>
      <p:pic>
        <p:nvPicPr>
          <p:cNvPr id="6" name="Рисунок 5" descr="C:\Users\User\Desktop\415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512" y="273249"/>
            <a:ext cx="4380023" cy="53560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74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11455</TotalTime>
  <Words>566</Words>
  <Application>Microsoft Office PowerPoint</Application>
  <PresentationFormat>Экран (16:10)</PresentationFormat>
  <Paragraphs>170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Diseño predeterminado</vt:lpstr>
      <vt:lpstr>Информационный центр РТСУ</vt:lpstr>
      <vt:lpstr>Деятельность сайта за период с 2017-01-01 по 2017-12-31. </vt:lpstr>
      <vt:lpstr>Деятельность сайта за период с 2017-01-01 по 2017-12-31. </vt:lpstr>
      <vt:lpstr>Закаченные файлы на сайт для публичного пользования:</vt:lpstr>
      <vt:lpstr>Пользователями сайта произведены:</vt:lpstr>
      <vt:lpstr>Часто посещаемые страницы</vt:lpstr>
      <vt:lpstr>Посетители (среднее количество посетителей – 250 в день)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Поисковая фраза</vt:lpstr>
      <vt:lpstr>Сайт в мировых рейтингах Результаты рейтинга «Webometrics» за январь 2018 г.</vt:lpstr>
      <vt:lpstr>Рейтинг сайта РТСУ</vt:lpstr>
      <vt:lpstr>Презентация PowerPoint</vt:lpstr>
      <vt:lpstr>Презентация PowerPoint</vt:lpstr>
      <vt:lpstr>Информационный центр РТСУ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rtsu</dc:title>
  <dc:creator>Navruz</dc:creator>
  <cp:lastModifiedBy>Админ</cp:lastModifiedBy>
  <cp:revision>791</cp:revision>
  <dcterms:created xsi:type="dcterms:W3CDTF">2010-05-23T14:28:12Z</dcterms:created>
  <dcterms:modified xsi:type="dcterms:W3CDTF">2018-01-31T02:27:29Z</dcterms:modified>
</cp:coreProperties>
</file>